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72" r:id="rId2"/>
    <p:sldId id="319" r:id="rId3"/>
    <p:sldId id="321" r:id="rId4"/>
    <p:sldId id="274" r:id="rId5"/>
    <p:sldId id="316" r:id="rId6"/>
    <p:sldId id="276" r:id="rId7"/>
    <p:sldId id="31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Gibson" initials="KG" lastIdx="36" clrIdx="0">
    <p:extLst>
      <p:ext uri="{19B8F6BF-5375-455C-9EA6-DF929625EA0E}">
        <p15:presenceInfo xmlns:p15="http://schemas.microsoft.com/office/powerpoint/2012/main" userId="1f13466f15b627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1" autoAdjust="0"/>
    <p:restoredTop sz="74020" autoAdjust="0"/>
  </p:normalViewPr>
  <p:slideViewPr>
    <p:cSldViewPr snapToGrid="0">
      <p:cViewPr varScale="1">
        <p:scale>
          <a:sx n="72" d="100"/>
          <a:sy n="72" d="100"/>
        </p:scale>
        <p:origin x="1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A267D-46BE-4E85-8E1B-4201C65A9F96}" type="datetimeFigureOut">
              <a:rPr lang="en-US" smtClean="0"/>
              <a:t>6/4/19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BEF08-A763-42A5-81B9-F1BFD2FD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9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BEF08-A763-42A5-81B9-F1BFD2FD92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3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BEF08-A763-42A5-81B9-F1BFD2FD92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79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BEF08-A763-42A5-81B9-F1BFD2FD92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7854"/>
            <a:ext cx="12192000" cy="290146"/>
          </a:xfrm>
          <a:prstGeom prst="rect">
            <a:avLst/>
          </a:prstGeom>
          <a:solidFill>
            <a:srgbClr val="0F3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1" y="6501370"/>
            <a:ext cx="12192000" cy="66484"/>
          </a:xfrm>
          <a:prstGeom prst="rect">
            <a:avLst/>
          </a:prstGeom>
          <a:solidFill>
            <a:srgbClr val="90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80227" y="4343400"/>
            <a:ext cx="103327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8660422" y="6605205"/>
            <a:ext cx="3640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©2014 SlickOR, Inc. All Rights Reserved. Proprietary and Confidential.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56" y="286604"/>
            <a:ext cx="10141524" cy="9325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156" y="1533525"/>
            <a:ext cx="10141524" cy="433557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 marL="384048" indent="-182880">
              <a:lnSpc>
                <a:spcPct val="100000"/>
              </a:lnSpc>
              <a:spcAft>
                <a:spcPts val="6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/>
            </a:lvl2pPr>
            <a:lvl3pPr marL="566928" indent="-182880">
              <a:lnSpc>
                <a:spcPct val="100000"/>
              </a:lnSpc>
              <a:spcAft>
                <a:spcPts val="6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/>
            </a:lvl3pPr>
            <a:lvl4pPr marL="749808" indent="-182880">
              <a:lnSpc>
                <a:spcPct val="100000"/>
              </a:lnSpc>
              <a:spcAft>
                <a:spcPts val="6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/>
            </a:lvl4pPr>
            <a:lvl5pPr marL="932688" indent="-182880">
              <a:lnSpc>
                <a:spcPct val="100000"/>
              </a:lnSpc>
              <a:spcAft>
                <a:spcPts val="6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762398"/>
            <a:ext cx="1249113" cy="70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" y="6567854"/>
            <a:ext cx="12192000" cy="290146"/>
          </a:xfrm>
          <a:prstGeom prst="rect">
            <a:avLst/>
          </a:prstGeom>
          <a:solidFill>
            <a:srgbClr val="0F3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501370"/>
            <a:ext cx="12192000" cy="66484"/>
          </a:xfrm>
          <a:prstGeom prst="rect">
            <a:avLst/>
          </a:prstGeom>
          <a:solidFill>
            <a:srgbClr val="90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 userDrawn="1"/>
        </p:nvSpPr>
        <p:spPr>
          <a:xfrm>
            <a:off x="8660422" y="6605205"/>
            <a:ext cx="3640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©2014 SlickOR, Inc. All Rights Reserved. Proprietary and Confidential.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762398"/>
            <a:ext cx="1249113" cy="70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626578"/>
            <a:ext cx="4937760" cy="4242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626577"/>
            <a:ext cx="4937760" cy="42425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9325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762398"/>
            <a:ext cx="1249113" cy="70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626578"/>
            <a:ext cx="4937760" cy="67700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409093"/>
            <a:ext cx="4937760" cy="34600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626578"/>
            <a:ext cx="4937760" cy="67700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409092"/>
            <a:ext cx="4937760" cy="34600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9325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762398"/>
            <a:ext cx="1249113" cy="70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762398"/>
            <a:ext cx="1249113" cy="70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6567854"/>
            <a:ext cx="12192000" cy="290146"/>
          </a:xfrm>
          <a:prstGeom prst="rect">
            <a:avLst/>
          </a:prstGeom>
          <a:solidFill>
            <a:srgbClr val="0F3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" y="6501370"/>
            <a:ext cx="12192000" cy="66484"/>
          </a:xfrm>
          <a:prstGeom prst="rect">
            <a:avLst/>
          </a:prstGeom>
          <a:solidFill>
            <a:srgbClr val="90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 userDrawn="1"/>
        </p:nvSpPr>
        <p:spPr>
          <a:xfrm>
            <a:off x="8660422" y="6605205"/>
            <a:ext cx="3640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©2014 SlickOR, Inc. All Rights Reserved. Proprietary and Confidential.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762398"/>
            <a:ext cx="1249113" cy="70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371" y="516835"/>
            <a:ext cx="7331192" cy="5524589"/>
          </a:xfrm>
        </p:spPr>
        <p:txBody>
          <a:bodyPr/>
          <a:lstStyle>
            <a:lvl1pPr>
              <a:defRPr sz="2400"/>
            </a:lvl1pPr>
            <a:lvl2pPr marL="548640">
              <a:defRPr sz="2000"/>
            </a:lvl2pPr>
            <a:lvl3pPr marL="914400"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rgbClr val="0F3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90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379" y="516835"/>
            <a:ext cx="3200400" cy="1632005"/>
          </a:xfrm>
        </p:spPr>
        <p:txBody>
          <a:bodyPr anchor="t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168959" y="6569522"/>
            <a:ext cx="3640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Century Gothic" panose="020B0502020202020204" pitchFamily="34" charset="0"/>
              </a:rPr>
              <a:t>©2014 SlickOR, Inc. All Rights Reserved. Proprietary and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172" y="6070403"/>
            <a:ext cx="1249113" cy="70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660422" y="6605205"/>
            <a:ext cx="3640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©2014 SlickOR, Inc. All Rights Reserved. Proprietary and Confidential.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6567854"/>
            <a:ext cx="12192000" cy="290146"/>
          </a:xfrm>
          <a:prstGeom prst="rect">
            <a:avLst/>
          </a:prstGeom>
          <a:solidFill>
            <a:srgbClr val="0F3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6501370"/>
            <a:ext cx="12192000" cy="66484"/>
          </a:xfrm>
          <a:prstGeom prst="rect">
            <a:avLst/>
          </a:prstGeom>
          <a:solidFill>
            <a:srgbClr val="90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59" y="286605"/>
            <a:ext cx="10152285" cy="932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559" y="1543051"/>
            <a:ext cx="10152285" cy="43260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84868" y="1271120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8660422" y="6605205"/>
            <a:ext cx="3640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©2014 SlickOR, Inc. All Rights Reserved. Proprietary and Confidential.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600"/>
        </a:spcAft>
        <a:buClr>
          <a:srgbClr val="0F366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600"/>
        </a:spcAft>
        <a:buClr>
          <a:srgbClr val="0F3664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600"/>
        </a:spcAft>
        <a:buClr>
          <a:srgbClr val="0F3664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600"/>
        </a:spcAft>
        <a:buClr>
          <a:srgbClr val="0F3664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Rex.Bull@SlickOR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Kevin.Gibson@SlickOR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315" y="-186553"/>
            <a:ext cx="12076410" cy="4428017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  <a:softEdge rad="1270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719582" cy="3566160"/>
          </a:xfrm>
        </p:spPr>
        <p:txBody>
          <a:bodyPr>
            <a:normAutofit/>
          </a:bodyPr>
          <a:lstStyle/>
          <a:p>
            <a:r>
              <a:rPr lang="en-US" sz="4400" dirty="0"/>
              <a:t>IROPs Recovery Optimization Solutions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2" y="4455621"/>
            <a:ext cx="10442092" cy="5822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F3664"/>
                </a:solidFill>
                <a:latin typeface="Century Gothic" panose="020B0502020202020204" pitchFamily="34" charset="0"/>
              </a:rPr>
              <a:t>Aircraft   ATC programs    passengers   gates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580" y="5186969"/>
            <a:ext cx="2235897" cy="125788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CE16BF-6123-4BC4-8788-DEA354450FC4}"/>
              </a:ext>
            </a:extLst>
          </p:cNvPr>
          <p:cNvSpPr/>
          <p:nvPr/>
        </p:nvSpPr>
        <p:spPr>
          <a:xfrm>
            <a:off x="2920589" y="4658200"/>
            <a:ext cx="81404" cy="81404"/>
          </a:xfrm>
          <a:prstGeom prst="ellipse">
            <a:avLst/>
          </a:prstGeom>
          <a:solidFill>
            <a:srgbClr val="0F3664"/>
          </a:solidFill>
          <a:ln>
            <a:solidFill>
              <a:srgbClr val="0F3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1A7167-91A6-434C-B633-EE640F90670C}"/>
              </a:ext>
            </a:extLst>
          </p:cNvPr>
          <p:cNvSpPr/>
          <p:nvPr/>
        </p:nvSpPr>
        <p:spPr>
          <a:xfrm>
            <a:off x="6014596" y="4658200"/>
            <a:ext cx="81404" cy="81404"/>
          </a:xfrm>
          <a:prstGeom prst="ellipse">
            <a:avLst/>
          </a:prstGeom>
          <a:solidFill>
            <a:srgbClr val="0F3664"/>
          </a:solidFill>
          <a:ln>
            <a:solidFill>
              <a:srgbClr val="0F3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DE3C94-AEB5-48EF-9414-3F46B049432D}"/>
              </a:ext>
            </a:extLst>
          </p:cNvPr>
          <p:cNvSpPr/>
          <p:nvPr/>
        </p:nvSpPr>
        <p:spPr>
          <a:xfrm>
            <a:off x="8542137" y="4657447"/>
            <a:ext cx="81404" cy="81404"/>
          </a:xfrm>
          <a:prstGeom prst="ellipse">
            <a:avLst/>
          </a:prstGeom>
          <a:solidFill>
            <a:srgbClr val="0F3664"/>
          </a:solidFill>
          <a:ln>
            <a:solidFill>
              <a:srgbClr val="0F3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9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371" y="516835"/>
            <a:ext cx="7331192" cy="5911397"/>
          </a:xfrm>
        </p:spPr>
        <p:txBody>
          <a:bodyPr>
            <a:normAutofit/>
          </a:bodyPr>
          <a:lstStyle/>
          <a:p>
            <a:r>
              <a:rPr lang="en-US" dirty="0"/>
              <a:t>Founded in 2013, based in Austin, Texas</a:t>
            </a:r>
          </a:p>
          <a:p>
            <a:r>
              <a:rPr lang="en-US" dirty="0"/>
              <a:t>Focused on innovative optimized planning and recovery solutions </a:t>
            </a:r>
          </a:p>
          <a:p>
            <a:r>
              <a:rPr lang="en-US" dirty="0"/>
              <a:t>Current Focus</a:t>
            </a:r>
          </a:p>
          <a:p>
            <a:pPr lvl="1"/>
            <a:r>
              <a:rPr lang="en-US" dirty="0"/>
              <a:t>Holistic solutions </a:t>
            </a:r>
          </a:p>
          <a:p>
            <a:pPr lvl="1"/>
            <a:r>
              <a:rPr lang="en-US" dirty="0"/>
              <a:t>Robust Alerting</a:t>
            </a:r>
          </a:p>
          <a:p>
            <a:pPr lvl="1"/>
            <a:r>
              <a:rPr lang="en-US" dirty="0"/>
              <a:t>Data integration from multiple data sources</a:t>
            </a:r>
          </a:p>
          <a:p>
            <a:pPr lvl="1"/>
            <a:r>
              <a:rPr lang="en-US" dirty="0"/>
              <a:t>Cost and KPI Reporting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SlickOR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B160E-1B0F-4DC1-80E2-98313425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41" y="2734365"/>
            <a:ext cx="4586212" cy="4586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2E2ACF-05A3-44ED-AF6B-4DD12C31D97C}"/>
              </a:ext>
            </a:extLst>
          </p:cNvPr>
          <p:cNvSpPr/>
          <p:nvPr/>
        </p:nvSpPr>
        <p:spPr>
          <a:xfrm>
            <a:off x="749776" y="3597363"/>
            <a:ext cx="30623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“United took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multiple hits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from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major storms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last year, including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Hurricane Harvey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…. Yet United had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fewer cancellations in 2017 than it has ever had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</a:p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says Greg Hart, COO”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74CD8D-7A02-4EC0-9128-DB87BECC022D}"/>
              </a:ext>
            </a:extLst>
          </p:cNvPr>
          <p:cNvSpPr/>
          <p:nvPr/>
        </p:nvSpPr>
        <p:spPr>
          <a:xfrm>
            <a:off x="-150125" y="1579011"/>
            <a:ext cx="2629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0F3664"/>
              </a:buClr>
              <a:buSzPct val="120000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Better solutions. Premium service. Best pricing.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005582-6B60-764E-88EB-E5670ABE02DA}"/>
              </a:ext>
            </a:extLst>
          </p:cNvPr>
          <p:cNvSpPr/>
          <p:nvPr/>
        </p:nvSpPr>
        <p:spPr>
          <a:xfrm>
            <a:off x="9642764" y="6041424"/>
            <a:ext cx="1482436" cy="71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73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60E42-70B8-1948-B78E-D8EAB1788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 and situational awareness solutions: 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ATC Slot Optimizer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Aircraft Recovery Optimizer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Passenger Recovery Optimizer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Gate Planning Optimizer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Gate Recovery Optimizer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Crew Rules Alert Dashboard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A279B-E902-F34D-AE78-358318D1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79" y="516835"/>
            <a:ext cx="3200400" cy="1632005"/>
          </a:xfrm>
        </p:spPr>
        <p:txBody>
          <a:bodyPr>
            <a:normAutofit fontScale="90000"/>
          </a:bodyPr>
          <a:lstStyle/>
          <a:p>
            <a:r>
              <a:rPr lang="en-US" dirty="0"/>
              <a:t>Our Products</a:t>
            </a:r>
            <a:br>
              <a:rPr lang="en-US" dirty="0"/>
            </a:br>
            <a:br>
              <a:rPr lang="en-US" dirty="0"/>
            </a:br>
            <a:br>
              <a:rPr lang="en-US" sz="2200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8CBEE-0BEC-F04C-8E85-5E2F3B3D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41" y="2734365"/>
            <a:ext cx="4586212" cy="45862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E25080-CD5D-B84A-9969-F611E92040A7}"/>
              </a:ext>
            </a:extLst>
          </p:cNvPr>
          <p:cNvSpPr/>
          <p:nvPr/>
        </p:nvSpPr>
        <p:spPr>
          <a:xfrm>
            <a:off x="2151711" y="5161476"/>
            <a:ext cx="17684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latin typeface="ConcursoItalian BTN" panose="020B0806020102040B07" pitchFamily="34" charset="0"/>
              </a:rPr>
              <a:t>$</a:t>
            </a:r>
            <a:r>
              <a:rPr lang="en-US" sz="6000" dirty="0">
                <a:solidFill>
                  <a:prstClr val="white"/>
                </a:solidFill>
                <a:latin typeface="ConcursoItalian BTN" panose="020B0806020102040B07" pitchFamily="34" charset="0"/>
              </a:rPr>
              <a:t>1</a:t>
            </a:r>
            <a:r>
              <a:rPr lang="en-US" sz="6000" dirty="0">
                <a:solidFill>
                  <a:schemeClr val="bg1"/>
                </a:solidFill>
                <a:latin typeface="ConcursoItalian BTN" panose="020B0806020102040B07" pitchFamily="34" charset="0"/>
              </a:rPr>
              <a:t>2</a:t>
            </a:r>
            <a:r>
              <a:rPr lang="en-US" sz="4400" dirty="0">
                <a:solidFill>
                  <a:prstClr val="white"/>
                </a:solidFill>
                <a:latin typeface="ConcursoItalian BTN" panose="020B0806020102040B07" pitchFamily="34" charset="0"/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4873B66-6A11-C343-84F9-C432F8564E8F}"/>
              </a:ext>
            </a:extLst>
          </p:cNvPr>
          <p:cNvSpPr txBox="1">
            <a:spLocks/>
          </p:cNvSpPr>
          <p:nvPr/>
        </p:nvSpPr>
        <p:spPr>
          <a:xfrm>
            <a:off x="768773" y="5494453"/>
            <a:ext cx="1272431" cy="6001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ATC Slot Optimizer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AB01D7-01C5-5C41-AC82-C76685709752}"/>
              </a:ext>
            </a:extLst>
          </p:cNvPr>
          <p:cNvSpPr/>
          <p:nvPr/>
        </p:nvSpPr>
        <p:spPr>
          <a:xfrm>
            <a:off x="2151712" y="3171615"/>
            <a:ext cx="17684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latin typeface="ConcursoItalian BTN" panose="020B0806020102040B07" pitchFamily="34" charset="0"/>
              </a:rPr>
              <a:t>$</a:t>
            </a:r>
            <a:r>
              <a:rPr lang="en-US" sz="6000" dirty="0">
                <a:solidFill>
                  <a:prstClr val="white"/>
                </a:solidFill>
                <a:latin typeface="ConcursoItalian BTN" panose="020B0806020102040B07" pitchFamily="34" charset="0"/>
              </a:rPr>
              <a:t>10</a:t>
            </a:r>
            <a:r>
              <a:rPr lang="en-US" sz="4400" dirty="0">
                <a:solidFill>
                  <a:prstClr val="white"/>
                </a:solidFill>
                <a:latin typeface="ConcursoItalian BTN" panose="020B0806020102040B07" pitchFamily="34" charset="0"/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2E1856-B121-E549-A844-E939D61D9754}"/>
              </a:ext>
            </a:extLst>
          </p:cNvPr>
          <p:cNvSpPr txBox="1">
            <a:spLocks/>
          </p:cNvSpPr>
          <p:nvPr/>
        </p:nvSpPr>
        <p:spPr>
          <a:xfrm>
            <a:off x="768773" y="3279129"/>
            <a:ext cx="1382939" cy="6001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Aircraft Recovery Optimizer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90B65B-DCF4-8342-924A-445AA4BD7019}"/>
              </a:ext>
            </a:extLst>
          </p:cNvPr>
          <p:cNvSpPr txBox="1">
            <a:spLocks/>
          </p:cNvSpPr>
          <p:nvPr/>
        </p:nvSpPr>
        <p:spPr>
          <a:xfrm>
            <a:off x="0" y="6328317"/>
            <a:ext cx="4076257" cy="6001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Yearly savings for a large carrier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201F49-F4DC-CD43-A7D6-F481BA4DCDAD}"/>
              </a:ext>
            </a:extLst>
          </p:cNvPr>
          <p:cNvSpPr/>
          <p:nvPr/>
        </p:nvSpPr>
        <p:spPr>
          <a:xfrm>
            <a:off x="2077413" y="4179041"/>
            <a:ext cx="1378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  <a:latin typeface="ConcursoItalian BTN" panose="020B0806020102040B07" pitchFamily="34" charset="0"/>
              </a:rPr>
              <a:t>$</a:t>
            </a:r>
            <a:r>
              <a:rPr lang="en-US" sz="6000" dirty="0">
                <a:solidFill>
                  <a:prstClr val="white"/>
                </a:solidFill>
                <a:latin typeface="ConcursoItalian BTN" panose="020B0806020102040B07" pitchFamily="34" charset="0"/>
              </a:rPr>
              <a:t>3</a:t>
            </a:r>
            <a:r>
              <a:rPr lang="en-US" sz="4400" dirty="0">
                <a:solidFill>
                  <a:prstClr val="white"/>
                </a:solidFill>
                <a:latin typeface="ConcursoItalian BTN" panose="020B0806020102040B07" pitchFamily="34" charset="0"/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AB7594B-C090-F042-8C66-74F0E87CD584}"/>
              </a:ext>
            </a:extLst>
          </p:cNvPr>
          <p:cNvSpPr txBox="1">
            <a:spLocks/>
          </p:cNvSpPr>
          <p:nvPr/>
        </p:nvSpPr>
        <p:spPr>
          <a:xfrm>
            <a:off x="473982" y="4377927"/>
            <a:ext cx="1382939" cy="6001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Gate Recovery Optimizer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3EC03D-5A3E-BD44-AC1F-04C5DD77D0DA}"/>
              </a:ext>
            </a:extLst>
          </p:cNvPr>
          <p:cNvSpPr/>
          <p:nvPr/>
        </p:nvSpPr>
        <p:spPr>
          <a:xfrm>
            <a:off x="-168954" y="1332837"/>
            <a:ext cx="2668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spcBef>
                <a:spcPts val="600"/>
              </a:spcBef>
              <a:spcAft>
                <a:spcPts val="600"/>
              </a:spcAft>
              <a:buClr>
                <a:srgbClr val="0F3664"/>
              </a:buClr>
              <a:buSzPct val="120000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Better solutions. Premium service. Best pricing.</a:t>
            </a:r>
          </a:p>
        </p:txBody>
      </p:sp>
    </p:spTree>
    <p:extLst>
      <p:ext uri="{BB962C8B-B14F-4D97-AF65-F5344CB8AC3E}">
        <p14:creationId xmlns:p14="http://schemas.microsoft.com/office/powerpoint/2010/main" val="82614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IROPS_RecoverySolutions2018.mp4">
            <a:hlinkClick r:id="" action="ppaction://media"/>
            <a:extLst>
              <a:ext uri="{FF2B5EF4-FFF2-40B4-BE49-F238E27FC236}">
                <a16:creationId xmlns:a16="http://schemas.microsoft.com/office/drawing/2014/main" id="{28424DFC-1F10-AE45-B12C-C873F3B3041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900"/>
            <a:ext cx="12192001" cy="6442139"/>
          </a:xfrm>
        </p:spPr>
      </p:pic>
    </p:spTree>
    <p:extLst>
      <p:ext uri="{BB962C8B-B14F-4D97-AF65-F5344CB8AC3E}">
        <p14:creationId xmlns:p14="http://schemas.microsoft.com/office/powerpoint/2010/main" val="130375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41" y="2734365"/>
            <a:ext cx="4586212" cy="45862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371" y="516835"/>
            <a:ext cx="7331192" cy="6161056"/>
          </a:xfrm>
        </p:spPr>
        <p:txBody>
          <a:bodyPr>
            <a:normAutofit/>
          </a:bodyPr>
          <a:lstStyle/>
          <a:p>
            <a:r>
              <a:rPr lang="en-US" dirty="0"/>
              <a:t>Holistic Solution to Network and Passenger Recovery</a:t>
            </a:r>
          </a:p>
          <a:p>
            <a:pPr marL="578358" lvl="1" indent="-285750"/>
            <a:r>
              <a:rPr lang="en-US" dirty="0">
                <a:solidFill>
                  <a:schemeClr val="tx1"/>
                </a:solidFill>
              </a:rPr>
              <a:t>Solve the aircraft recovery problem and…</a:t>
            </a:r>
          </a:p>
          <a:p>
            <a:pPr marL="578358" lvl="1" indent="-285750"/>
            <a:r>
              <a:rPr lang="en-US" dirty="0">
                <a:solidFill>
                  <a:schemeClr val="tx1"/>
                </a:solidFill>
              </a:rPr>
              <a:t>Minimize disrupted passengers’ delay minutes to the final destination</a:t>
            </a:r>
            <a:endParaRPr lang="en-US" sz="1800" dirty="0"/>
          </a:p>
          <a:p>
            <a:r>
              <a:rPr lang="en-US" dirty="0"/>
              <a:t>Adding proactive alerting capabilities</a:t>
            </a:r>
          </a:p>
          <a:p>
            <a:pPr marL="578358" lvl="1" indent="-285750"/>
            <a:r>
              <a:rPr lang="en-US" dirty="0">
                <a:solidFill>
                  <a:schemeClr val="tx1"/>
                </a:solidFill>
              </a:rPr>
              <a:t>Crew alerting based on crew rules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5379" y="516835"/>
            <a:ext cx="3200400" cy="1853661"/>
          </a:xfrm>
        </p:spPr>
        <p:txBody>
          <a:bodyPr>
            <a:normAutofit/>
          </a:bodyPr>
          <a:lstStyle/>
          <a:p>
            <a:r>
              <a:rPr lang="en-US" dirty="0"/>
              <a:t>What’s Next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DDF838-02A9-488F-8293-8382A9436FE3}"/>
              </a:ext>
            </a:extLst>
          </p:cNvPr>
          <p:cNvSpPr/>
          <p:nvPr/>
        </p:nvSpPr>
        <p:spPr>
          <a:xfrm>
            <a:off x="486129" y="3902532"/>
            <a:ext cx="38066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“Before [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Aircraft Recovery Optimizer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], we probably canceled more flights than we needed to…. </a:t>
            </a:r>
          </a:p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The new tool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identifies the best flights to cancel</a:t>
            </a:r>
            <a:r>
              <a:rPr lang="en-US" sz="1600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that will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disrupt the operation the least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...”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  <a:p>
            <a:endParaRPr lang="en-US" sz="16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--VP Network Operations Center</a:t>
            </a:r>
          </a:p>
        </p:txBody>
      </p:sp>
    </p:spTree>
    <p:extLst>
      <p:ext uri="{BB962C8B-B14F-4D97-AF65-F5344CB8AC3E}">
        <p14:creationId xmlns:p14="http://schemas.microsoft.com/office/powerpoint/2010/main" val="4081426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370" y="516835"/>
            <a:ext cx="7543629" cy="5524589"/>
          </a:xfrm>
        </p:spPr>
        <p:txBody>
          <a:bodyPr>
            <a:normAutofit/>
          </a:bodyPr>
          <a:lstStyle/>
          <a:p>
            <a:r>
              <a:rPr lang="en-US" dirty="0"/>
              <a:t>If you are an airline…</a:t>
            </a:r>
          </a:p>
          <a:p>
            <a:pPr lvl="1"/>
            <a:r>
              <a:rPr lang="en-US" dirty="0"/>
              <a:t>Looking for best-of-breed recovery solution</a:t>
            </a:r>
          </a:p>
          <a:p>
            <a:pPr lvl="1"/>
            <a:r>
              <a:rPr lang="en-US" dirty="0"/>
              <a:t>With flexible implementation options</a:t>
            </a:r>
          </a:p>
          <a:p>
            <a:pPr lvl="1"/>
            <a:r>
              <a:rPr lang="en-US" dirty="0"/>
              <a:t>Proven in production</a:t>
            </a:r>
          </a:p>
          <a:p>
            <a:r>
              <a:rPr lang="en-US" dirty="0"/>
              <a:t>If you are a vendor…</a:t>
            </a:r>
          </a:p>
          <a:p>
            <a:pPr lvl="1"/>
            <a:r>
              <a:rPr lang="en-US" dirty="0"/>
              <a:t>Looking to fill the recovery gap</a:t>
            </a:r>
          </a:p>
          <a:p>
            <a:pPr lvl="1"/>
            <a:r>
              <a:rPr lang="en-US" dirty="0"/>
              <a:t>Embed our core engine in your system</a:t>
            </a:r>
          </a:p>
          <a:p>
            <a:pPr lvl="1"/>
            <a:r>
              <a:rPr lang="en-US" dirty="0"/>
              <a:t>Or leverage our stand-alone solution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65760" lvl="1" indent="0">
              <a:buNone/>
            </a:pPr>
            <a:r>
              <a:rPr lang="en-US" sz="2800" b="1" i="1" dirty="0">
                <a:solidFill>
                  <a:srgbClr val="0F3664"/>
                </a:solidFill>
                <a:latin typeface="Abadi Extra Light" panose="020B0604020202020204" pitchFamily="34" charset="0"/>
                <a:cs typeface="BrowalliaUPC" panose="020B0502040204020203" pitchFamily="34" charset="-34"/>
              </a:rPr>
              <a:t>Better solutions. Premium service. Best pricing.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a Good Fit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329931" y="1444922"/>
            <a:ext cx="2326307" cy="6001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A305A1-9182-CC4C-B557-BB87EF667CE3}"/>
              </a:ext>
            </a:extLst>
          </p:cNvPr>
          <p:cNvSpPr txBox="1">
            <a:spLocks/>
          </p:cNvSpPr>
          <p:nvPr/>
        </p:nvSpPr>
        <p:spPr>
          <a:xfrm>
            <a:off x="1260876" y="3774440"/>
            <a:ext cx="2778244" cy="7694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Reduction in passenger delay minutes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0AB449-2D2F-FD45-A797-45B6086CD6B1}"/>
              </a:ext>
            </a:extLst>
          </p:cNvPr>
          <p:cNvSpPr/>
          <p:nvPr/>
        </p:nvSpPr>
        <p:spPr>
          <a:xfrm>
            <a:off x="290680" y="3582906"/>
            <a:ext cx="10486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ncursoItalian BTN" panose="020B0806020102040B07" pitchFamily="34" charset="0"/>
              </a:rPr>
              <a:t>15</a:t>
            </a:r>
            <a:r>
              <a:rPr lang="en-US" sz="3200" dirty="0">
                <a:solidFill>
                  <a:schemeClr val="bg1"/>
                </a:solidFill>
                <a:latin typeface="ConcursoItalian BTN" panose="020B0806020102040B07" pitchFamily="34" charset="0"/>
              </a:rPr>
              <a:t>%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50CD68-804E-9A41-A72C-EE212AC36309}"/>
              </a:ext>
            </a:extLst>
          </p:cNvPr>
          <p:cNvSpPr txBox="1">
            <a:spLocks/>
          </p:cNvSpPr>
          <p:nvPr/>
        </p:nvSpPr>
        <p:spPr>
          <a:xfrm>
            <a:off x="2346331" y="5436340"/>
            <a:ext cx="1375630" cy="7694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Yearly Savings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6FDD5B-245B-8B4E-89A7-B72797885B72}"/>
              </a:ext>
            </a:extLst>
          </p:cNvPr>
          <p:cNvSpPr/>
          <p:nvPr/>
        </p:nvSpPr>
        <p:spPr>
          <a:xfrm>
            <a:off x="1028341" y="5272976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ncursoItalian BTN" panose="020B0806020102040B07" pitchFamily="34" charset="0"/>
              </a:rPr>
              <a:t>$</a:t>
            </a:r>
            <a:r>
              <a:rPr lang="en-US" sz="4400" dirty="0">
                <a:solidFill>
                  <a:schemeClr val="bg1"/>
                </a:solidFill>
                <a:latin typeface="ConcursoItalian BTN" panose="020B0806020102040B07" pitchFamily="34" charset="0"/>
              </a:rPr>
              <a:t>12</a:t>
            </a:r>
            <a:r>
              <a:rPr lang="en-US" sz="3200" dirty="0">
                <a:solidFill>
                  <a:schemeClr val="bg1"/>
                </a:solidFill>
                <a:latin typeface="ConcursoItalian BTN" panose="020B0806020102040B07" pitchFamily="34" charset="0"/>
              </a:rPr>
              <a:t>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A296A52-880D-6047-9AC4-6B293F83B6F5}"/>
              </a:ext>
            </a:extLst>
          </p:cNvPr>
          <p:cNvSpPr txBox="1">
            <a:spLocks/>
          </p:cNvSpPr>
          <p:nvPr/>
        </p:nvSpPr>
        <p:spPr>
          <a:xfrm>
            <a:off x="2269386" y="3003282"/>
            <a:ext cx="1121674" cy="489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GDPs per year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55F232-558E-C94B-A4EA-145FF1B2E5DD}"/>
              </a:ext>
            </a:extLst>
          </p:cNvPr>
          <p:cNvSpPr/>
          <p:nvPr/>
        </p:nvSpPr>
        <p:spPr>
          <a:xfrm>
            <a:off x="1235283" y="2860501"/>
            <a:ext cx="1040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ncursoItalian BTN" panose="020B0806020102040B07" pitchFamily="34" charset="0"/>
              </a:rPr>
              <a:t>900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087DD58-5F05-3C44-A89A-DD68C42B524B}"/>
              </a:ext>
            </a:extLst>
          </p:cNvPr>
          <p:cNvSpPr txBox="1">
            <a:spLocks/>
          </p:cNvSpPr>
          <p:nvPr/>
        </p:nvSpPr>
        <p:spPr>
          <a:xfrm>
            <a:off x="1489155" y="4477455"/>
            <a:ext cx="1810729" cy="11082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Improvement in passenger connections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4E729C-A195-DC44-9A3A-115B810DC03A}"/>
              </a:ext>
            </a:extLst>
          </p:cNvPr>
          <p:cNvSpPr/>
          <p:nvPr/>
        </p:nvSpPr>
        <p:spPr>
          <a:xfrm>
            <a:off x="428289" y="4400916"/>
            <a:ext cx="10486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ncursoItalian BTN" panose="020B0806020102040B07" pitchFamily="34" charset="0"/>
              </a:rPr>
              <a:t>25</a:t>
            </a:r>
            <a:r>
              <a:rPr lang="en-US" sz="3200" dirty="0">
                <a:solidFill>
                  <a:schemeClr val="bg1"/>
                </a:solidFill>
                <a:latin typeface="ConcursoItalian BTN" panose="020B0806020102040B07" pitchFamily="34" charset="0"/>
              </a:rPr>
              <a:t>%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C87B45-93D5-874E-9128-22DF9140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9809"/>
            <a:ext cx="4586212" cy="45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41" y="2734365"/>
            <a:ext cx="4586212" cy="45862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648" y="516835"/>
            <a:ext cx="7722352" cy="552458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Take Control of Operational Disruptions</a:t>
            </a:r>
          </a:p>
          <a:p>
            <a:endParaRPr lang="en-US" sz="2800" dirty="0"/>
          </a:p>
          <a:p>
            <a:endParaRPr lang="en-US" dirty="0"/>
          </a:p>
          <a:p>
            <a:r>
              <a:rPr lang="en-US" dirty="0"/>
              <a:t>Thank you!</a:t>
            </a:r>
          </a:p>
          <a:p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Rex Bull, CMO 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Rex.Bull@SlickOR.com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/>
              <a:t>512.633.8314</a:t>
            </a:r>
          </a:p>
          <a:p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Kevin Gibson, Director Products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Kevin.Gibson@SlickOR.com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/>
              <a:t>512.806.6767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329931" y="1444922"/>
            <a:ext cx="2326307" cy="60016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F366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EB5F8-7648-46C3-BE64-32DC8B0C67AE}"/>
              </a:ext>
            </a:extLst>
          </p:cNvPr>
          <p:cNvSpPr/>
          <p:nvPr/>
        </p:nvSpPr>
        <p:spPr>
          <a:xfrm>
            <a:off x="697565" y="3819035"/>
            <a:ext cx="30623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“United took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multiple hits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from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major storms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last year, including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Hurricane Harvey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…. Yet United had </a:t>
            </a:r>
            <a:r>
              <a:rPr lang="en-U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fewer cancellations in 2017 than it has ever had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</a:p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says Greg Hart, COO”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5992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SlickOR Theme1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36175</TotalTime>
  <Words>372</Words>
  <Application>Microsoft Macintosh PowerPoint</Application>
  <PresentationFormat>Widescreen</PresentationFormat>
  <Paragraphs>78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Abadi Extra Light</vt:lpstr>
      <vt:lpstr>Arial</vt:lpstr>
      <vt:lpstr>Calibri</vt:lpstr>
      <vt:lpstr>Calibri Light</vt:lpstr>
      <vt:lpstr>Century Gothic</vt:lpstr>
      <vt:lpstr>ConcursoItalian BTN</vt:lpstr>
      <vt:lpstr>Retrospect</vt:lpstr>
      <vt:lpstr>IROPs Recovery Optimization Solutions</vt:lpstr>
      <vt:lpstr>About SlickOR</vt:lpstr>
      <vt:lpstr>Our Products   </vt:lpstr>
      <vt:lpstr>PowerPoint Presentation</vt:lpstr>
      <vt:lpstr>What’s Next</vt:lpstr>
      <vt:lpstr>Who is a Good Fit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SlickOR</dc:title>
  <dc:creator>Kevin Gibson</dc:creator>
  <cp:lastModifiedBy>REX BULL</cp:lastModifiedBy>
  <cp:revision>745</cp:revision>
  <cp:lastPrinted>2016-08-16T14:37:11Z</cp:lastPrinted>
  <dcterms:created xsi:type="dcterms:W3CDTF">2015-10-22T14:51:16Z</dcterms:created>
  <dcterms:modified xsi:type="dcterms:W3CDTF">2019-06-04T11:04:51Z</dcterms:modified>
</cp:coreProperties>
</file>